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3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7" r:id="rId11"/>
    <p:sldId id="262" r:id="rId12"/>
    <p:sldId id="268" r:id="rId13"/>
    <p:sldId id="263" r:id="rId14"/>
    <p:sldId id="264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uprum" pitchFamily="2" charset="77"/>
      <p:regular r:id="rId25"/>
      <p:bold r:id="rId26"/>
      <p:italic r:id="rId27"/>
      <p:boldItalic r:id="rId28"/>
    </p:embeddedFont>
    <p:embeddedFont>
      <p:font typeface="Lato" panose="020F0502020204030203" pitchFamily="34" charset="77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006690"/>
    <a:srgbClr val="2C2F36"/>
    <a:srgbClr val="C80018"/>
    <a:srgbClr val="F1D1D2"/>
    <a:srgbClr val="9B0013"/>
    <a:srgbClr val="F7DF1C"/>
    <a:srgbClr val="FFC701"/>
    <a:srgbClr val="7F7F7F"/>
    <a:srgbClr val="222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8"/>
    <p:restoredTop sz="94694"/>
  </p:normalViewPr>
  <p:slideViewPr>
    <p:cSldViewPr snapToGrid="0">
      <p:cViewPr varScale="1">
        <p:scale>
          <a:sx n="114" d="100"/>
          <a:sy n="114" d="100"/>
        </p:scale>
        <p:origin x="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heme" Target="theme/them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7499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396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94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47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82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220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16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391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79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539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61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‹N›</a:t>
            </a:fld>
            <a:endParaRPr sz="13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‹N›</a:t>
            </a:fld>
            <a:endParaRPr sz="13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 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‹N›</a:t>
            </a:fld>
            <a:endParaRPr sz="13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82925" tIns="82925" rIns="82925" bIns="829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Font typeface="Lato"/>
              <a:buChar char="●"/>
              <a:defRPr sz="4800" b="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82925" tIns="82925" rIns="82925" bIns="829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None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13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ource Sans Pro"/>
              <a:buChar char="●"/>
              <a:defRPr sz="3000" b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960725"/>
            <a:ext cx="8229600" cy="5578500"/>
          </a:xfrm>
          <a:prstGeom prst="rect">
            <a:avLst/>
          </a:prstGeom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8300" rtl="0">
              <a:spcBef>
                <a:spcPts val="13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68300" rtl="0">
              <a:spcBef>
                <a:spcPts val="70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68300" rtl="0">
              <a:spcBef>
                <a:spcPts val="5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●"/>
              <a:defRPr sz="22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68300" rtl="0">
              <a:spcBef>
                <a:spcPts val="200"/>
              </a:spcBef>
              <a:spcAft>
                <a:spcPts val="0"/>
              </a:spcAft>
              <a:buSzPts val="2200"/>
              <a:buFont typeface="Calibri"/>
              <a:buChar char="○"/>
              <a:defRPr sz="22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68300" rtl="0">
              <a:spcBef>
                <a:spcPts val="200"/>
              </a:spcBef>
              <a:spcAft>
                <a:spcPts val="200"/>
              </a:spcAft>
              <a:buSzPts val="2200"/>
              <a:buFont typeface="Calibri"/>
              <a:buChar char="■"/>
              <a:defRPr sz="22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ubTitle" idx="2"/>
          </p:nvPr>
        </p:nvSpPr>
        <p:spPr>
          <a:xfrm>
            <a:off x="4404025" y="-324175"/>
            <a:ext cx="2916300" cy="1129200"/>
          </a:xfrm>
          <a:prstGeom prst="rect">
            <a:avLst/>
          </a:prstGeom>
        </p:spPr>
        <p:txBody>
          <a:bodyPr spcFirstLastPara="1" wrap="square" lIns="82925" tIns="82925" rIns="82925" bIns="829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spcBef>
                <a:spcPts val="130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130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130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130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130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130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130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1300"/>
              </a:spcBef>
              <a:spcAft>
                <a:spcPts val="130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pic>
        <p:nvPicPr>
          <p:cNvPr id="23" name="Shape 23" descr="unipdlog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24575" y="51550"/>
            <a:ext cx="1460950" cy="6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>
            <a:off x="7392000" y="0"/>
            <a:ext cx="1752000" cy="711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Shape 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400" y="-92125"/>
            <a:ext cx="2130600" cy="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6480" y="1604328"/>
            <a:ext cx="8190600" cy="44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457200" marR="0" lvl="0" indent="-3111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marR="0" lvl="1" indent="-311150" algn="l" rtl="0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marR="0" lvl="2" indent="-311150" algn="l" rtl="0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marR="0" lvl="3" indent="-311150" algn="l" rtl="0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marR="0" lvl="4" indent="-311150" algn="l" rtl="0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marR="0" lvl="5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marR="0" lvl="6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marR="0" lvl="7" indent="-311150" algn="l" rtl="0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marR="0" lvl="8" indent="-311150" algn="l" rtl="0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64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7680" y="6247376"/>
            <a:ext cx="28614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t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4880" y="6247376"/>
            <a:ext cx="20925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300"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2500" cy="71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20" y="6215693"/>
            <a:ext cx="9142500" cy="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162720" y="-184339"/>
            <a:ext cx="81906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/>
          <a:lstStyle>
            <a:lvl1pPr marL="0" marR="0" lvl="0" indent="-82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673100" marR="0" lvl="1" indent="-3365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041400" marR="0" lvl="2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447800" marR="0" lvl="3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1866900" marR="0" lvl="4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286000" marR="0" lvl="5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111500" marR="0" lvl="6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4356100" marR="0" lvl="7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6019800" marR="0" lvl="8" indent="-2984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3" name="Shape 13"/>
          <p:cNvSpPr txBox="1"/>
          <p:nvPr/>
        </p:nvSpPr>
        <p:spPr>
          <a:xfrm>
            <a:off x="8163359" y="6559888"/>
            <a:ext cx="456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50" tIns="42450" rIns="81650" bIns="4245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D9CFAB"/>
              </a:buClr>
              <a:buFont typeface="Arial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r>
              <a:rPr lang="en" sz="900" b="0" i="0" u="none" strike="noStrike" cap="none">
                <a:solidFill>
                  <a:srgbClr val="D9CFAB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900">
                <a:solidFill>
                  <a:srgbClr val="D9CFAB"/>
                </a:solidFill>
              </a:rPr>
              <a:t>10</a:t>
            </a:r>
            <a:endParaRPr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2L0TUf4" TargetMode="Externa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 descr="unipd_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" y="1446974"/>
            <a:ext cx="932141" cy="914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1101750" y="1587651"/>
            <a:ext cx="0" cy="63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82" name="Shape 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835" y="1657989"/>
            <a:ext cx="2349316" cy="42203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-19225" y="0"/>
            <a:ext cx="9163206" cy="6553170"/>
          </a:xfrm>
          <a:prstGeom prst="flowChartDocument">
            <a:avLst/>
          </a:prstGeom>
          <a:solidFill>
            <a:srgbClr val="66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-19225" y="-19250"/>
            <a:ext cx="9163206" cy="6476976"/>
          </a:xfrm>
          <a:prstGeom prst="flowChartDocument">
            <a:avLst/>
          </a:prstGeom>
          <a:solidFill>
            <a:srgbClr val="990000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-19249" y="1120027"/>
            <a:ext cx="91440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Esame di Laurea</a:t>
            </a:r>
            <a:b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</a:br>
            <a: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Matteo Pellanda</a:t>
            </a:r>
          </a:p>
          <a:p>
            <a:pPr marL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Settembre 2019</a:t>
            </a:r>
            <a:br>
              <a:rPr lang="it-IT" sz="3200" b="1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</a:br>
            <a:endParaRPr sz="3200" b="1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cxnSp>
        <p:nvCxnSpPr>
          <p:cNvPr id="86" name="Shape 86"/>
          <p:cNvCxnSpPr/>
          <p:nvPr/>
        </p:nvCxnSpPr>
        <p:spPr>
          <a:xfrm>
            <a:off x="666551" y="2819399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7" name="Shape 87"/>
          <p:cNvCxnSpPr/>
          <p:nvPr/>
        </p:nvCxnSpPr>
        <p:spPr>
          <a:xfrm>
            <a:off x="685800" y="1219200"/>
            <a:ext cx="7772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8" name="Shape 88"/>
          <p:cNvSpPr txBox="1"/>
          <p:nvPr/>
        </p:nvSpPr>
        <p:spPr>
          <a:xfrm>
            <a:off x="1447800" y="228601"/>
            <a:ext cx="266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UNIVERSITY OF PADUA</a:t>
            </a:r>
            <a:endParaRPr sz="1800"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Cuprum"/>
                <a:ea typeface="Cuprum"/>
                <a:cs typeface="Cuprum"/>
                <a:sym typeface="Cuprum"/>
              </a:rPr>
              <a:t>UNIVERSITA’ DEGLI STUDI DI PADOVA</a:t>
            </a:r>
            <a:endParaRPr dirty="0">
              <a:solidFill>
                <a:srgbClr val="FFFFFF"/>
              </a:solidFill>
              <a:latin typeface="Cuprum"/>
              <a:ea typeface="Cuprum"/>
              <a:cs typeface="Cuprum"/>
              <a:sym typeface="Cuprum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6781800"/>
            <a:ext cx="9144000" cy="76200"/>
          </a:xfrm>
          <a:prstGeom prst="rect">
            <a:avLst/>
          </a:prstGeom>
          <a:solidFill>
            <a:srgbClr val="99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-9622" y="3662597"/>
            <a:ext cx="91440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Accoglienza dell’ospite mediante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assistente vocale Amazon </a:t>
            </a:r>
            <a:r>
              <a:rPr lang="it-IT" sz="2400" dirty="0" err="1">
                <a:solidFill>
                  <a:srgbClr val="FFFFFF"/>
                </a:solidFill>
                <a:latin typeface="+mj-lt"/>
                <a:ea typeface="Calibri"/>
                <a:cs typeface="Calibri"/>
                <a:sym typeface="Calibri"/>
              </a:rPr>
              <a:t>Alexa</a:t>
            </a:r>
            <a:endParaRPr lang="it-IT" sz="2400" dirty="0">
              <a:solidFill>
                <a:srgbClr val="FFFFFF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-1463164" y="2537425"/>
            <a:ext cx="98589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endParaRPr sz="1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4977475" y="4419600"/>
            <a:ext cx="37245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93" name="Shape 93" descr="unipdlogo.png"/>
          <p:cNvPicPr preferRelativeResize="0"/>
          <p:nvPr/>
        </p:nvPicPr>
        <p:blipFill rotWithShape="1">
          <a:blip r:embed="rId5">
            <a:alphaModFix/>
          </a:blip>
          <a:srcRect r="50721"/>
          <a:stretch/>
        </p:blipFill>
        <p:spPr>
          <a:xfrm>
            <a:off x="711125" y="283663"/>
            <a:ext cx="781250" cy="7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http://www.math.unipd.it/it/img/layout/logoD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8525" y="5996550"/>
            <a:ext cx="3158976" cy="4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199" y="-182567"/>
            <a:ext cx="6772766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Strumenti e tecnologie utilizzate - 1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198" y="707456"/>
            <a:ext cx="8686801" cy="5509191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Strumenti usati per il progetto</a:t>
            </a:r>
          </a:p>
          <a:p>
            <a:pPr marL="876300" lvl="1" indent="-342900">
              <a:lnSpc>
                <a:spcPct val="2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Alexa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Developer Console</a:t>
            </a:r>
          </a:p>
          <a:p>
            <a:pPr marL="876300" lvl="1" indent="-342900">
              <a:lnSpc>
                <a:spcPct val="2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Amazon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Echo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Show</a:t>
            </a:r>
          </a:p>
          <a:p>
            <a:pPr marL="876300" lvl="1" indent="-342900">
              <a:lnSpc>
                <a:spcPct val="2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npm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2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Gitlab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2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Visual Studio Code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1C837EE-3BFA-3F4F-B0C2-E7B8ECAB6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565" y="1507147"/>
            <a:ext cx="1524400" cy="1143300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510F8DC-A25D-FF4A-B26B-848F8A97B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85025" y="2416198"/>
            <a:ext cx="1343599" cy="1112324"/>
          </a:xfrm>
          <a:prstGeom prst="rect">
            <a:avLst/>
          </a:prstGeom>
          <a:effectLst>
            <a:glow>
              <a:schemeClr val="bg1">
                <a:lumMod val="85000"/>
                <a:alpha val="40000"/>
              </a:schemeClr>
            </a:glow>
            <a:outerShdw blurRad="50800" dist="50800" dir="5400000" algn="ctr" rotWithShape="0">
              <a:srgbClr val="000000">
                <a:alpha val="50000"/>
              </a:srgbClr>
            </a:outerShdw>
            <a:reflection stA="10000" endPos="65000" dist="50800" dir="5400000" sy="-100000" algn="bl" rotWithShape="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CCE5BCE-4BEC-D34A-9196-269311677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0515" y="3576579"/>
            <a:ext cx="1714500" cy="66675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  <a:reflection stA="20000" endPos="65000" dist="50800" dir="5400000" sy="-100000" algn="bl" rotWithShape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3BD04E6-A3C6-A244-B084-929D5D13B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149" y="4029166"/>
            <a:ext cx="1499350" cy="143026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E64F22-D63E-604F-B3F8-2C2324916F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8265" y="5169462"/>
            <a:ext cx="978545" cy="9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9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199" y="-182567"/>
            <a:ext cx="6772766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Strumenti e tecnologie utilizzate - 2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2353E05-FB86-C848-91B0-6DA7E370F7B9}"/>
              </a:ext>
            </a:extLst>
          </p:cNvPr>
          <p:cNvSpPr/>
          <p:nvPr/>
        </p:nvSpPr>
        <p:spPr>
          <a:xfrm>
            <a:off x="5609965" y="2565279"/>
            <a:ext cx="3240000" cy="3240000"/>
          </a:xfrm>
          <a:prstGeom prst="ellipse">
            <a:avLst/>
          </a:prstGeom>
          <a:gradFill>
            <a:gsLst>
              <a:gs pos="0">
                <a:srgbClr val="C80018"/>
              </a:gs>
              <a:gs pos="71000">
                <a:srgbClr val="F1D1D2"/>
              </a:gs>
              <a:gs pos="100000">
                <a:srgbClr val="F1D1D2"/>
              </a:gs>
            </a:gsLst>
            <a:lin ang="13500000" scaled="1"/>
          </a:gradFill>
          <a:ln>
            <a:solidFill>
              <a:srgbClr val="F1D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198" y="707456"/>
            <a:ext cx="8686801" cy="6150544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0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Tecnologie e servizi usati</a:t>
            </a: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Google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Calendar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Slack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AWS</a:t>
            </a: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IAM</a:t>
            </a: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Bucket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Cloud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Watch</a:t>
            </a: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DynamoDB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Lambda</a:t>
            </a:r>
          </a:p>
          <a:p>
            <a:pPr marL="1333500" lvl="2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v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SES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365FDD-41CE-A94A-AD52-8AFB3A649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091" y="4503674"/>
            <a:ext cx="1103574" cy="1103574"/>
          </a:xfrm>
          <a:prstGeom prst="roundRect">
            <a:avLst>
              <a:gd name="adj" fmla="val 23993"/>
            </a:avLst>
          </a:prstGeom>
        </p:spPr>
      </p:pic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76BD5565-45DE-DD47-B029-1302C1F6C064}"/>
              </a:ext>
            </a:extLst>
          </p:cNvPr>
          <p:cNvSpPr/>
          <p:nvPr/>
        </p:nvSpPr>
        <p:spPr>
          <a:xfrm>
            <a:off x="4104251" y="1784653"/>
            <a:ext cx="766693" cy="4649601"/>
          </a:xfrm>
          <a:prstGeom prst="rightBrace">
            <a:avLst>
              <a:gd name="adj1" fmla="val 77944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5BF00F8-02BB-A240-93BD-19E7C3EEB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605" y="2961268"/>
            <a:ext cx="1103574" cy="110357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4522BF4-ED5D-3F4F-9617-EEDAE6BC2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808" y="3284894"/>
            <a:ext cx="1103573" cy="11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28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Il prodotto finale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457"/>
            <a:ext cx="8686800" cy="2983598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Skill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installabile su speakers Amazon con display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touch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che permette al visitatore di annunciarsi ed essere accolti al momento dell’ingresso. Concierge Croccante eseguirà un processo di accettazione nel calendario e di notifica via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Slack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agli interessati dell’arrivo dell’ospite.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BEA6E09-F3AB-E04A-92E0-36A2E465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95" y="3866685"/>
            <a:ext cx="3654172" cy="2283857"/>
          </a:xfrm>
          <a:prstGeom prst="rect">
            <a:avLst/>
          </a:prstGeom>
          <a:effectLst>
            <a:glow rad="114300">
              <a:srgbClr val="2C2F36">
                <a:alpha val="30000"/>
              </a:srgbClr>
            </a:glo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89386F-3A0B-0841-829D-412BF346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889" y="3866685"/>
            <a:ext cx="3654172" cy="2283857"/>
          </a:xfrm>
          <a:prstGeom prst="rect">
            <a:avLst/>
          </a:prstGeom>
          <a:effectLst>
            <a:glow rad="114300">
              <a:srgbClr val="2C2F36">
                <a:alpha val="3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7514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Valutazione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456"/>
            <a:ext cx="8686800" cy="5509191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Requisiti obbligatori</a:t>
            </a: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100% soddisfatti (19/19)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Requisiti desiderabili</a:t>
            </a: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25% soddisfatti (1/4)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Ottima integrazione tra i diversi team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Acquisizione di competenze sull’uso di API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Acquisizione di competenze sull’uso di AWS 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Maturazione della gestione autonoma del progetto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Fase di miglioramento non attuata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87968D8-43E1-034A-A794-ADC84950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864" y="1454340"/>
            <a:ext cx="660625" cy="6606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AC75C61-8F10-1E49-8593-66ECB0E81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342" y="2768375"/>
            <a:ext cx="660625" cy="6606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AC7DD9B-D014-AD48-A63C-B365CC37B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813" y="3249227"/>
            <a:ext cx="660625" cy="6606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A7888A-6788-C749-9D35-AC0EC2938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29" y="3792379"/>
            <a:ext cx="660625" cy="6606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47C2A31-691D-E843-BF48-748A110D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837" y="4343888"/>
            <a:ext cx="660625" cy="66062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FB74DFE2-26B2-0F49-B860-9E74B91D4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556" y="4907500"/>
            <a:ext cx="660625" cy="6606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121DBBA-C231-BB45-812A-6FC433C7E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899" y="5598717"/>
            <a:ext cx="551827" cy="55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6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Indice degli argomenti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605928" y="707457"/>
            <a:ext cx="8538072" cy="5876375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Crispy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Bacon S.r.l. </a:t>
            </a:r>
            <a:r>
              <a:rPr lang="it-IT" sz="28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🥓				3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Alexa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e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Skill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					4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Interesse aziendale				5-6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Concierge Croccante				7		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Implementazione				8-9		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Strumenti e tecnologie utilizzate		10-11	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Il prodotto finale					12	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Valutazione					13</a:t>
            </a:r>
          </a:p>
        </p:txBody>
      </p:sp>
      <p:sp>
        <p:nvSpPr>
          <p:cNvPr id="101" name="Shape 101"/>
          <p:cNvSpPr/>
          <p:nvPr/>
        </p:nvSpPr>
        <p:spPr>
          <a:xfrm>
            <a:off x="8302200" y="6479700"/>
            <a:ext cx="384600" cy="378300"/>
          </a:xfrm>
          <a:prstGeom prst="rect">
            <a:avLst/>
          </a:prstGeom>
          <a:solidFill>
            <a:srgbClr val="9B00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lvl="0" indent="0">
              <a:buNone/>
            </a:pPr>
            <a:r>
              <a:rPr lang="it-IT" sz="3000" dirty="0" err="1">
                <a:solidFill>
                  <a:srgbClr val="FFFFFF"/>
                </a:solidFill>
              </a:rPr>
              <a:t>Crispy</a:t>
            </a:r>
            <a:r>
              <a:rPr lang="it-IT" sz="3000" dirty="0">
                <a:solidFill>
                  <a:srgbClr val="FFFFFF"/>
                </a:solidFill>
              </a:rPr>
              <a:t> Bacon S.r.l. </a:t>
            </a:r>
            <a:r>
              <a:rPr lang="it-IT" sz="32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🥓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27113"/>
            <a:ext cx="8686800" cy="6130887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Software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Dev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Company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Technology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Driven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Soluzioni mobile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Personal Finance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Banking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Altri servizi 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Web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Digital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Transformation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UX/UI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Applicazioni per Smart Speakers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CDEA37F-05A6-F342-83E7-677FD3265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249" y="1077920"/>
            <a:ext cx="2614813" cy="191753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B20D57C-5130-A347-BFF2-1AE107358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943" y="3688279"/>
            <a:ext cx="3012713" cy="22285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EE167E6-2F56-7740-B6A6-BBD5F8B12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9944" y="4562362"/>
            <a:ext cx="1217718" cy="1217718"/>
          </a:xfrm>
          <a:prstGeom prst="roundRect">
            <a:avLst>
              <a:gd name="adj" fmla="val 24809"/>
            </a:avLst>
          </a:prstGeom>
          <a:effectLst>
            <a:softEdge rad="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58075F-E3BD-9249-9296-0193E7D25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413" y="4913169"/>
            <a:ext cx="1217718" cy="1217718"/>
          </a:xfrm>
          <a:prstGeom prst="rect">
            <a:avLst/>
          </a:prstGeom>
        </p:spPr>
      </p:pic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17AEA8E3-57B5-8B43-B15D-E8C2DB8D8C5B}"/>
              </a:ext>
            </a:extLst>
          </p:cNvPr>
          <p:cNvCxnSpPr>
            <a:cxnSpLocks/>
          </p:cNvCxnSpPr>
          <p:nvPr/>
        </p:nvCxnSpPr>
        <p:spPr>
          <a:xfrm flipH="1">
            <a:off x="6093947" y="3126059"/>
            <a:ext cx="972732" cy="874265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97B37989-92CF-5A4C-802F-FF5C6EF1FEE4}"/>
              </a:ext>
            </a:extLst>
          </p:cNvPr>
          <p:cNvCxnSpPr>
            <a:cxnSpLocks/>
          </p:cNvCxnSpPr>
          <p:nvPr/>
        </p:nvCxnSpPr>
        <p:spPr>
          <a:xfrm flipH="1">
            <a:off x="7048952" y="3126059"/>
            <a:ext cx="17727" cy="120530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55E01737-CBF2-B245-A4A9-E4554930C098}"/>
              </a:ext>
            </a:extLst>
          </p:cNvPr>
          <p:cNvCxnSpPr>
            <a:cxnSpLocks/>
          </p:cNvCxnSpPr>
          <p:nvPr/>
        </p:nvCxnSpPr>
        <p:spPr>
          <a:xfrm>
            <a:off x="7055662" y="3115042"/>
            <a:ext cx="1220823" cy="1436303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00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 err="1">
                <a:solidFill>
                  <a:srgbClr val="FFFFFF"/>
                </a:solidFill>
              </a:rPr>
              <a:t>Alexa</a:t>
            </a:r>
            <a:r>
              <a:rPr lang="it-IT" sz="3000" dirty="0">
                <a:solidFill>
                  <a:srgbClr val="FFFFFF"/>
                </a:solidFill>
              </a:rPr>
              <a:t> e </a:t>
            </a:r>
            <a:r>
              <a:rPr lang="it-IT" sz="3000" dirty="0" err="1">
                <a:solidFill>
                  <a:srgbClr val="FFFFFF"/>
                </a:solidFill>
              </a:rPr>
              <a:t>Skill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456"/>
            <a:ext cx="8686800" cy="6150543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Alexa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Assistente vocale intelligente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Cloud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Computing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Integrazione delle tecnologie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Skill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Esperienza d’uso personalizzata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Servizi dedicati</a:t>
            </a:r>
          </a:p>
          <a:p>
            <a:pPr marL="76200" indent="0">
              <a:lnSpc>
                <a:spcPct val="150000"/>
              </a:lnSpc>
              <a:buClr>
                <a:srgbClr val="9B0014"/>
              </a:buClr>
              <a:buSzPts val="2400"/>
              <a:buNone/>
            </a:pP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6D21F09-1896-E94F-B014-4413DA85A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0244" y="1325644"/>
            <a:ext cx="3623756" cy="245708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F2E546-0726-384E-A73B-491243558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644" y="3848829"/>
            <a:ext cx="1143301" cy="114330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98746EF-B18F-D242-B52F-7C8408C568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150" y="3848830"/>
            <a:ext cx="1143300" cy="11433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981E9CB-A4D4-A64D-B216-57ED942E44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9679" y="4818851"/>
            <a:ext cx="1143300" cy="11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47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Interesse aziendale - 1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457"/>
            <a:ext cx="8686800" cy="1284684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Particolare interesse nel mercato</a:t>
            </a:r>
          </a:p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Necessità di un concierge virtuale in azienda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7BC790-6F40-7449-95DE-49050B0DC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49" y="1992141"/>
            <a:ext cx="7378628" cy="4158402"/>
          </a:xfrm>
          <a:prstGeom prst="roundRect">
            <a:avLst>
              <a:gd name="adj" fmla="val 6931"/>
            </a:avLst>
          </a:prstGeom>
          <a:effectLst>
            <a:glow rad="114300">
              <a:srgbClr val="262626">
                <a:alpha val="30000"/>
              </a:srgbClr>
            </a:glow>
            <a:outerShdw blurRad="50800" dist="50800" dir="5400000" algn="ctr" rotWithShape="0">
              <a:srgbClr val="000000">
                <a:alpha val="35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8C396B-098D-9949-AFCC-A769AB51B82E}"/>
              </a:ext>
            </a:extLst>
          </p:cNvPr>
          <p:cNvSpPr txBox="1"/>
          <p:nvPr/>
        </p:nvSpPr>
        <p:spPr>
          <a:xfrm>
            <a:off x="834149" y="6276054"/>
            <a:ext cx="2949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 from: </a:t>
            </a:r>
            <a:r>
              <a:rPr lang="it-IT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it-IT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it-IT" dirty="0" err="1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</a:t>
            </a:r>
            <a:r>
              <a:rPr lang="it-IT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/2L0TUf4</a:t>
            </a:r>
            <a:endParaRPr lang="it-IT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56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Interesse aziendale - 2</a:t>
            </a:r>
            <a:endParaRPr sz="3000" dirty="0">
              <a:solidFill>
                <a:srgbClr val="FFFFFF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904"/>
            <a:ext cx="8686800" cy="1649706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Proof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of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Concept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Esempio applicativo nella fase di approccio commerciale nei confronti dei clienti</a:t>
            </a:r>
          </a:p>
        </p:txBody>
      </p:sp>
      <p:sp>
        <p:nvSpPr>
          <p:cNvPr id="7" name="Shape 100">
            <a:extLst>
              <a:ext uri="{FF2B5EF4-FFF2-40B4-BE49-F238E27FC236}">
                <a16:creationId xmlns:a16="http://schemas.microsoft.com/office/drawing/2014/main" id="{FB44292A-08A3-5746-A4D8-A5FE2C9C4BA7}"/>
              </a:ext>
            </a:extLst>
          </p:cNvPr>
          <p:cNvSpPr txBox="1">
            <a:spLocks/>
          </p:cNvSpPr>
          <p:nvPr/>
        </p:nvSpPr>
        <p:spPr>
          <a:xfrm>
            <a:off x="5286237" y="3305375"/>
            <a:ext cx="3857763" cy="72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25" tIns="82925" rIns="82925" bIns="829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 eaLnBrk="1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 eaLnBrk="1" hangingPunct="1">
              <a:lnSpc>
                <a:spcPct val="93000"/>
              </a:lnSpc>
              <a:spcBef>
                <a:spcPts val="1300"/>
              </a:spcBef>
              <a:spcAft>
                <a:spcPts val="0"/>
              </a:spcAft>
              <a:buSzPts val="1300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 eaLnBrk="1" hangingPunct="1">
              <a:lnSpc>
                <a:spcPct val="93000"/>
              </a:lnSpc>
              <a:spcBef>
                <a:spcPts val="1000"/>
              </a:spcBef>
              <a:spcAft>
                <a:spcPts val="0"/>
              </a:spcAft>
              <a:buSzPts val="1300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 eaLnBrk="1" hangingPunct="1">
              <a:lnSpc>
                <a:spcPct val="93000"/>
              </a:lnSpc>
              <a:spcBef>
                <a:spcPts val="700"/>
              </a:spcBef>
              <a:spcAft>
                <a:spcPts val="0"/>
              </a:spcAft>
              <a:buSzPts val="1300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 eaLnBrk="1" hangingPunct="1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300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 eaLnBrk="1" hangingPunct="1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 eaLnBrk="1" hangingPunct="1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●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 eaLnBrk="1" hangingPunct="1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300"/>
              <a:buChar char="○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 eaLnBrk="1" hangingPunct="1">
              <a:lnSpc>
                <a:spcPct val="93000"/>
              </a:lnSpc>
              <a:spcBef>
                <a:spcPts val="200"/>
              </a:spcBef>
              <a:spcAft>
                <a:spcPts val="200"/>
              </a:spcAft>
              <a:buSzPts val="1300"/>
              <a:buChar char="■"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Software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as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a Service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C607DF1-4AF7-E345-B377-89744A00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18" y="2357610"/>
            <a:ext cx="3237264" cy="1438784"/>
          </a:xfrm>
          <a:prstGeom prst="roundRect">
            <a:avLst>
              <a:gd name="adj" fmla="val 12000"/>
            </a:avLst>
          </a:prstGeom>
          <a:effectLst>
            <a:glow rad="190500">
              <a:schemeClr val="tx2">
                <a:alpha val="40000"/>
              </a:schemeClr>
            </a:glow>
            <a:outerShdw blurRad="50800" dist="50800" dir="5400000" algn="ctr" rotWithShape="0">
              <a:srgbClr val="000000">
                <a:alpha val="60000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06DD501-635A-4E4E-AFE2-1EACB113A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50" b="94250" l="10000" r="90000">
                        <a14:foregroundMark x1="39079" y1="44750" x2="55658" y2="45750"/>
                        <a14:foregroundMark x1="55658" y1="45750" x2="30658" y2="42500"/>
                        <a14:foregroundMark x1="30658" y1="42500" x2="42105" y2="46750"/>
                        <a14:foregroundMark x1="42105" y1="46750" x2="52500" y2="41250"/>
                        <a14:foregroundMark x1="52500" y1="41250" x2="38026" y2="43000"/>
                        <a14:foregroundMark x1="38026" y1="43000" x2="43816" y2="53750"/>
                        <a14:foregroundMark x1="46842" y1="46000" x2="37632" y2="55000"/>
                        <a14:foregroundMark x1="37632" y1="55000" x2="47500" y2="61000"/>
                        <a14:foregroundMark x1="47500" y1="61000" x2="57895" y2="58500"/>
                        <a14:foregroundMark x1="57895" y1="58500" x2="57500" y2="38500"/>
                        <a14:foregroundMark x1="57500" y1="38500" x2="55000" y2="47250"/>
                        <a14:foregroundMark x1="62105" y1="42000" x2="58421" y2="61500"/>
                        <a14:foregroundMark x1="58421" y1="61500" x2="62368" y2="43000"/>
                        <a14:foregroundMark x1="62368" y1="43000" x2="64605" y2="52500"/>
                        <a14:foregroundMark x1="68947" y1="47250" x2="77368" y2="50000"/>
                        <a14:foregroundMark x1="71974" y1="69750" x2="78816" y2="70250"/>
                        <a14:foregroundMark x1="20789" y1="40000" x2="28289" y2="40250"/>
                        <a14:foregroundMark x1="42500" y1="21250" x2="48158" y2="21750"/>
                        <a14:foregroundMark x1="56184" y1="18750" x2="65132" y2="10500"/>
                        <a14:foregroundMark x1="65132" y1="10500" x2="65921" y2="12500"/>
                        <a14:foregroundMark x1="34079" y1="11250" x2="43421" y2="5750"/>
                        <a14:foregroundMark x1="43421" y1="5750" x2="47895" y2="11250"/>
                        <a14:foregroundMark x1="26053" y1="89750" x2="35789" y2="93750"/>
                        <a14:foregroundMark x1="35789" y1="93750" x2="38553" y2="89750"/>
                        <a14:foregroundMark x1="44474" y1="94250" x2="51579" y2="94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9457" y="3937004"/>
            <a:ext cx="4331321" cy="2279643"/>
          </a:xfrm>
          <a:prstGeom prst="rect">
            <a:avLst/>
          </a:prstGeom>
        </p:spPr>
      </p:pic>
      <p:sp>
        <p:nvSpPr>
          <p:cNvPr id="23" name="Freccia curva 22">
            <a:extLst>
              <a:ext uri="{FF2B5EF4-FFF2-40B4-BE49-F238E27FC236}">
                <a16:creationId xmlns:a16="http://schemas.microsoft.com/office/drawing/2014/main" id="{6EBD07F1-0CE6-B241-8F7C-0EAD248FBA1C}"/>
              </a:ext>
            </a:extLst>
          </p:cNvPr>
          <p:cNvSpPr/>
          <p:nvPr/>
        </p:nvSpPr>
        <p:spPr>
          <a:xfrm rot="10800000">
            <a:off x="2716374" y="4130654"/>
            <a:ext cx="2756340" cy="1520328"/>
          </a:xfrm>
          <a:prstGeom prst="bent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77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200" y="-182567"/>
            <a:ext cx="5213100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Concierge Croccante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200" y="707456"/>
            <a:ext cx="8686800" cy="2911994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Una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Skill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che permette di annunciarsi ed essere accolti al momento dell’ingresso presso gli uffici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Per clienti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Per visitatori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Per corrieri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7CBD0B8-5382-6140-99A6-E401232EE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434" y="4027014"/>
            <a:ext cx="1252884" cy="125288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F2BB07E-47EB-B149-BB45-A3872837B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048" y="4357066"/>
            <a:ext cx="592780" cy="59278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4989B0C-FCC0-F047-95BE-BAA0048C4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558" y="4027014"/>
            <a:ext cx="1252884" cy="125288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E5E7FD6-ADA4-CF43-9BB2-5A0C3A761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93555" l="8008" r="92383">
                        <a14:foregroundMark x1="6250" y1="43359" x2="33789" y2="14648"/>
                        <a14:foregroundMark x1="33789" y1="14648" x2="72852" y2="16992"/>
                        <a14:foregroundMark x1="72852" y1="16992" x2="88867" y2="55664"/>
                        <a14:foregroundMark x1="88867" y1="55664" x2="70791" y2="89724"/>
                        <a14:foregroundMark x1="67812" y1="90562" x2="31445" y2="89648"/>
                        <a14:foregroundMark x1="31445" y1="89648" x2="8008" y2="45117"/>
                        <a14:foregroundMark x1="27344" y1="15234" x2="30859" y2="10938"/>
                        <a14:foregroundMark x1="29883" y1="12695" x2="36133" y2="10938"/>
                        <a14:foregroundMark x1="40430" y1="8203" x2="45703" y2="6445"/>
                        <a14:foregroundMark x1="35156" y1="92578" x2="35156" y2="92578"/>
                        <a14:foregroundMark x1="33398" y1="91797" x2="66797" y2="91797"/>
                        <a14:foregroundMark x1="38672" y1="93555" x2="61523" y2="92578"/>
                        <a14:foregroundMark x1="90625" y1="43359" x2="92383" y2="42578"/>
                        <a14:backgroundMark x1="74805" y1="91797" x2="68555" y2="935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6682" y="4152200"/>
            <a:ext cx="1127698" cy="11276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58673A3-6260-5046-ADB8-FCB6A8873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72" y="4357066"/>
            <a:ext cx="592780" cy="59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2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199" y="-182567"/>
            <a:ext cx="5839103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Implementazione - Architettura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197" y="695172"/>
            <a:ext cx="8686801" cy="211413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Architettura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Amazon Web Service (</a:t>
            </a:r>
            <a:r>
              <a:rPr lang="it-IT" sz="18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Lambda, </a:t>
            </a:r>
            <a:r>
              <a:rPr lang="it-IT" sz="18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DynamoDB</a:t>
            </a:r>
            <a:r>
              <a:rPr lang="it-IT" sz="18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, SES, </a:t>
            </a:r>
            <a:r>
              <a:rPr lang="it-IT" sz="18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ecc</a:t>
            </a:r>
            <a:r>
              <a:rPr lang="it-IT" sz="18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…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)</a:t>
            </a: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Google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Calendar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1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Slack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4F33D86-EE1F-2B4B-AE76-B10A65B5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21" y="2836129"/>
            <a:ext cx="7575954" cy="342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31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1DBF5EEC-264E-0E40-BDFF-354814DFDEB2}"/>
              </a:ext>
            </a:extLst>
          </p:cNvPr>
          <p:cNvSpPr/>
          <p:nvPr/>
        </p:nvSpPr>
        <p:spPr>
          <a:xfrm>
            <a:off x="5372455" y="5051314"/>
            <a:ext cx="2034695" cy="11432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F7D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6822E3-9B6D-AD45-8133-3B00F583C5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68046" y="641353"/>
            <a:ext cx="5839104" cy="5876375"/>
          </a:xfrm>
          <a:prstGeom prst="rect">
            <a:avLst/>
          </a:prstGeom>
        </p:spPr>
      </p:pic>
      <p:sp>
        <p:nvSpPr>
          <p:cNvPr id="100" name="Shape 100"/>
          <p:cNvSpPr txBox="1">
            <a:spLocks noGrp="1"/>
          </p:cNvSpPr>
          <p:nvPr>
            <p:ph type="body" idx="4294967295"/>
          </p:nvPr>
        </p:nvSpPr>
        <p:spPr>
          <a:xfrm>
            <a:off x="457198" y="707456"/>
            <a:ext cx="8686801" cy="5509192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419100" indent="-342900">
              <a:lnSpc>
                <a:spcPct val="150000"/>
              </a:lnSpc>
              <a:buClr>
                <a:srgbClr val="9B0014"/>
              </a:buClr>
              <a:buSzPts val="2400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Scelte Progettuali</a:t>
            </a:r>
          </a:p>
          <a:p>
            <a:pPr marL="876300" lvl="1" indent="-342900">
              <a:lnSpc>
                <a:spcPct val="15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Node.js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  <a:p>
            <a:pPr marL="876300" lvl="1" indent="-342900">
              <a:lnSpc>
                <a:spcPct val="3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Amazon Presentation Language</a:t>
            </a:r>
          </a:p>
          <a:p>
            <a:pPr marL="876300" lvl="1" indent="-342900">
              <a:lnSpc>
                <a:spcPct val="3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OOP</a:t>
            </a:r>
          </a:p>
          <a:p>
            <a:pPr marL="876300" lvl="1" indent="-342900">
              <a:lnSpc>
                <a:spcPct val="300000"/>
              </a:lnSpc>
              <a:buClr>
                <a:srgbClr val="9B0014"/>
              </a:buClr>
              <a:buSzPts val="2400"/>
              <a:buFont typeface="Wingdings" pitchFamily="2" charset="2"/>
              <a:buChar char="Ø"/>
            </a:pP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Async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/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Await</a:t>
            </a:r>
            <a:r>
              <a:rPr lang="it-IT" sz="2400" dirty="0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 </a:t>
            </a:r>
            <a:r>
              <a:rPr lang="it-IT" sz="2400" dirty="0" err="1">
                <a:effectLst>
                  <a:outerShdw blurRad="50800" dist="50800" dir="5400000" algn="ctr" rotWithShape="0">
                    <a:srgbClr val="000000">
                      <a:alpha val="10000"/>
                    </a:srgbClr>
                  </a:outerShdw>
                </a:effectLst>
              </a:rPr>
              <a:t>functions</a:t>
            </a:r>
            <a:endParaRPr lang="it-IT" sz="2400" dirty="0">
              <a:effectLst>
                <a:outerShdw blurRad="50800" dist="50800" dir="5400000" algn="ctr" rotWithShape="0">
                  <a:srgbClr val="000000">
                    <a:alpha val="10000"/>
                  </a:srgbClr>
                </a:outerShdw>
              </a:effectLst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title" idx="4294967295"/>
          </p:nvPr>
        </p:nvSpPr>
        <p:spPr>
          <a:xfrm>
            <a:off x="457199" y="-182567"/>
            <a:ext cx="6472411" cy="1143300"/>
          </a:xfrm>
          <a:prstGeom prst="rect">
            <a:avLst/>
          </a:prstGeom>
        </p:spPr>
        <p:txBody>
          <a:bodyPr spcFirstLastPara="1" wrap="square" lIns="82925" tIns="82925" rIns="82925" bIns="829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dirty="0">
                <a:solidFill>
                  <a:srgbClr val="FFFFFF"/>
                </a:solidFill>
              </a:rPr>
              <a:t>Implementazione – Scelte Progettuali</a:t>
            </a:r>
            <a:endParaRPr sz="3000" dirty="0">
              <a:solidFill>
                <a:srgbClr val="FFFFFF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4AE3F73-E4B3-AE44-92FB-A388E33FACF2}"/>
              </a:ext>
            </a:extLst>
          </p:cNvPr>
          <p:cNvSpPr/>
          <p:nvPr/>
        </p:nvSpPr>
        <p:spPr>
          <a:xfrm>
            <a:off x="3762216" y="1389372"/>
            <a:ext cx="1992377" cy="11239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8E11C3C-56DB-0F40-B2B3-9C1EB085B5E9}"/>
              </a:ext>
            </a:extLst>
          </p:cNvPr>
          <p:cNvSpPr/>
          <p:nvPr/>
        </p:nvSpPr>
        <p:spPr>
          <a:xfrm>
            <a:off x="3116694" y="3793313"/>
            <a:ext cx="2034695" cy="11432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B8ADEDB-6712-A540-99C1-FA5F7E4A3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46" y="1411406"/>
            <a:ext cx="1738915" cy="10648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F59680D-ED9C-C649-8C84-D0AF393A6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542" y="3803009"/>
            <a:ext cx="1992377" cy="1123905"/>
          </a:xfrm>
          <a:prstGeom prst="roundRect">
            <a:avLst>
              <a:gd name="adj" fmla="val 17647"/>
            </a:avLst>
          </a:prstGeom>
        </p:spPr>
      </p:pic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A2877E3D-148B-3D48-914B-69B08A387C78}"/>
              </a:ext>
            </a:extLst>
          </p:cNvPr>
          <p:cNvSpPr/>
          <p:nvPr/>
        </p:nvSpPr>
        <p:spPr>
          <a:xfrm>
            <a:off x="6694425" y="2513277"/>
            <a:ext cx="1992377" cy="1123905"/>
          </a:xfrm>
          <a:prstGeom prst="roundRect">
            <a:avLst/>
          </a:prstGeom>
          <a:solidFill>
            <a:srgbClr val="222F3E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Amazon 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Presentation</a:t>
            </a:r>
          </a:p>
          <a:p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Language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3ED8B61-E238-7448-A000-D7EF54533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56" y="5069091"/>
            <a:ext cx="1985529" cy="1103219"/>
          </a:xfrm>
          <a:prstGeom prst="roundRect">
            <a:avLst/>
          </a:prstGeom>
          <a:ln>
            <a:solidFill>
              <a:srgbClr val="FFC701"/>
            </a:solidFill>
          </a:ln>
        </p:spPr>
      </p:pic>
    </p:spTree>
    <p:extLst>
      <p:ext uri="{BB962C8B-B14F-4D97-AF65-F5344CB8AC3E}">
        <p14:creationId xmlns:p14="http://schemas.microsoft.com/office/powerpoint/2010/main" val="8601155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nu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36944D5-81C9-4B13-928C-0CEDD9F12C3B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vuoto presentazioni UniPD.potx" id="{9A24300C-EB11-488F-96B8-A0DEDFC77F1B}" vid="{0AD1E55E-450C-4F58-AC83-9B4747D8341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1387</TotalTime>
  <Words>318</Words>
  <Application>Microsoft Macintosh PowerPoint</Application>
  <PresentationFormat>Presentazione su schermo (4:3)</PresentationFormat>
  <Paragraphs>91</Paragraphs>
  <Slides>13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22" baseType="lpstr">
      <vt:lpstr>Cuprum</vt:lpstr>
      <vt:lpstr>Calibri</vt:lpstr>
      <vt:lpstr>Arial</vt:lpstr>
      <vt:lpstr>Wingdings</vt:lpstr>
      <vt:lpstr>Consolas</vt:lpstr>
      <vt:lpstr>Lato</vt:lpstr>
      <vt:lpstr>Source Sans Pro</vt:lpstr>
      <vt:lpstr>Custom</vt:lpstr>
      <vt:lpstr>Simple Light</vt:lpstr>
      <vt:lpstr>Presentazione standard di PowerPoint</vt:lpstr>
      <vt:lpstr>Indice degli argomenti</vt:lpstr>
      <vt:lpstr>Crispy Bacon S.r.l. 🥓</vt:lpstr>
      <vt:lpstr>Alexa e Skill</vt:lpstr>
      <vt:lpstr>Interesse aziendale - 1</vt:lpstr>
      <vt:lpstr>Interesse aziendale - 2</vt:lpstr>
      <vt:lpstr>Concierge Croccante</vt:lpstr>
      <vt:lpstr>Implementazione - Architettura</vt:lpstr>
      <vt:lpstr>Implementazione – Scelte Progettuali</vt:lpstr>
      <vt:lpstr>Strumenti e tecnologie utilizzate - 1</vt:lpstr>
      <vt:lpstr>Strumenti e tecnologie utilizzate - 2</vt:lpstr>
      <vt:lpstr>Il prodotto finale</vt:lpstr>
      <vt:lpstr>Valutazione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PELLANDA</dc:creator>
  <cp:lastModifiedBy>MATTEO PELLANDA</cp:lastModifiedBy>
  <cp:revision>45</cp:revision>
  <dcterms:created xsi:type="dcterms:W3CDTF">2019-09-17T17:22:49Z</dcterms:created>
  <dcterms:modified xsi:type="dcterms:W3CDTF">2019-09-19T12:45:19Z</dcterms:modified>
</cp:coreProperties>
</file>